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4493" y="1033343"/>
            <a:ext cx="2085499" cy="363855"/>
          </a:xfrm>
          <a:prstGeom prst="roundRect">
            <a:avLst>
              <a:gd name="adj" fmla="val 18588"/>
            </a:avLst>
          </a:prstGeom>
          <a:solidFill>
            <a:srgbClr val="D6F5E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222" y="1134785"/>
            <a:ext cx="160973" cy="160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66681" y="1093708"/>
            <a:ext cx="1602581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RECOMMENDATIONS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704493" y="1468636"/>
            <a:ext cx="6737390" cy="629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Action Plan</a:t>
            </a:r>
            <a:endParaRPr lang="en-US" sz="3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93" y="2365534"/>
            <a:ext cx="1006435" cy="12076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9522" y="2566749"/>
            <a:ext cx="32485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89522" y="2988350"/>
            <a:ext cx="6549985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73% non-subscribers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93" y="3573185"/>
            <a:ext cx="1006435" cy="12076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9522" y="3774400"/>
            <a:ext cx="283237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89522" y="4196001"/>
            <a:ext cx="6549985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grow loyal segment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93" y="4780836"/>
            <a:ext cx="1006435" cy="12076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89522" y="4982051"/>
            <a:ext cx="279713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Review Discounts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889522" y="5403652"/>
            <a:ext cx="6549985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</a:t>
            </a:r>
            <a:endParaRPr lang="en-US" sz="15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93" y="5988487"/>
            <a:ext cx="1006435" cy="120765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89522" y="6189702"/>
            <a:ext cx="315860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1889522" y="6611303"/>
            <a:ext cx="6549985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 shippers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19607"/>
            <a:ext cx="1968937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87592"/>
            <a:ext cx="16967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365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936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Scale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305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transactions analyzed across 18 key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61974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2565916" y="5393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88418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demographics, purchase details, shopping behavior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4361974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9229130" y="5393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88418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5433" y="1112163"/>
            <a:ext cx="1428274" cy="313849"/>
          </a:xfrm>
          <a:prstGeom prst="roundRect">
            <a:avLst>
              <a:gd name="adj" fmla="val 18521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16756" y="1171575"/>
            <a:ext cx="1205627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ANALYSIS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5433" y="1478756"/>
            <a:ext cx="7745849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Preparation &amp; Cleaning</a:t>
            </a:r>
            <a:endParaRPr lang="en-US" sz="3400" dirty="0"/>
          </a:p>
        </p:txBody>
      </p:sp>
      <p:sp>
        <p:nvSpPr>
          <p:cNvPr id="6" name="Text 3"/>
          <p:cNvSpPr/>
          <p:nvPr/>
        </p:nvSpPr>
        <p:spPr>
          <a:xfrm>
            <a:off x="605433" y="2217301"/>
            <a:ext cx="17299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5433" y="2488406"/>
            <a:ext cx="7933134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8" name="Text 5"/>
          <p:cNvSpPr/>
          <p:nvPr/>
        </p:nvSpPr>
        <p:spPr>
          <a:xfrm>
            <a:off x="605433" y="2620566"/>
            <a:ext cx="3719155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Loading &amp; Exploration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05433" y="2969895"/>
            <a:ext cx="79331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dataset, checked structure with df.info() and summary statistics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5433" y="3475315"/>
            <a:ext cx="17299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5433" y="3746421"/>
            <a:ext cx="7933134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2" name="Text 9"/>
          <p:cNvSpPr/>
          <p:nvPr/>
        </p:nvSpPr>
        <p:spPr>
          <a:xfrm>
            <a:off x="605433" y="3878580"/>
            <a:ext cx="307621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Missing Data Handling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05433" y="4227909"/>
            <a:ext cx="79331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nulls using median by product category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05433" y="4733330"/>
            <a:ext cx="17299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05433" y="5004435"/>
            <a:ext cx="7933134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6" name="Text 13"/>
          <p:cNvSpPr/>
          <p:nvPr/>
        </p:nvSpPr>
        <p:spPr>
          <a:xfrm>
            <a:off x="605433" y="5136594"/>
            <a:ext cx="2733675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05433" y="5485924"/>
            <a:ext cx="79331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05433" y="5991344"/>
            <a:ext cx="17299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605433" y="6262449"/>
            <a:ext cx="7933134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0" name="Text 17"/>
          <p:cNvSpPr/>
          <p:nvPr/>
        </p:nvSpPr>
        <p:spPr>
          <a:xfrm>
            <a:off x="605433" y="6394609"/>
            <a:ext cx="294894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Integration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05433" y="6743938"/>
            <a:ext cx="79331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for structured SQL analysis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3070" y="819150"/>
            <a:ext cx="1381839" cy="397431"/>
          </a:xfrm>
          <a:prstGeom prst="roundRect">
            <a:avLst>
              <a:gd name="adj" fmla="val 18193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882134" y="883682"/>
            <a:ext cx="1123712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INSIGHTS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3070" y="1298138"/>
            <a:ext cx="6398657" cy="672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by Gender</a:t>
            </a:r>
            <a:endParaRPr lang="en-US" sz="4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070" y="2616292"/>
            <a:ext cx="8343900" cy="45671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2752" y="2480905"/>
            <a:ext cx="268986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Finding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632752" y="3021092"/>
            <a:ext cx="4252198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2.1x more revenue than female customers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2752" y="3875603"/>
            <a:ext cx="425219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 analyzed: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$233,081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37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Segmentation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20227"/>
            <a:ext cx="2367558" cy="3255645"/>
          </a:xfrm>
          <a:prstGeom prst="roundRect">
            <a:avLst>
              <a:gd name="adj" fmla="val 40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954661"/>
            <a:ext cx="189869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153739"/>
            <a:ext cx="1898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652730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Largest segment driving repeat business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388162" y="3720227"/>
            <a:ext cx="2367558" cy="3255645"/>
          </a:xfrm>
          <a:prstGeom prst="roundRect">
            <a:avLst>
              <a:gd name="adj" fmla="val 40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622596" y="3954661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622596" y="4445079"/>
            <a:ext cx="1898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622596" y="4944070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Growth opportunity segment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982533" y="3720227"/>
            <a:ext cx="2367558" cy="3255645"/>
          </a:xfrm>
          <a:prstGeom prst="roundRect">
            <a:avLst>
              <a:gd name="adj" fmla="val 40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16968" y="3954661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16968" y="4445079"/>
            <a:ext cx="1898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16968" y="4944070"/>
            <a:ext cx="1898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Fresh acquisition potential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0844" y="625554"/>
            <a:ext cx="1984772" cy="333970"/>
          </a:xfrm>
          <a:prstGeom prst="roundRect">
            <a:avLst>
              <a:gd name="adj" fmla="val 18297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57526" y="687705"/>
            <a:ext cx="1751409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PERFORMANCE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040844" y="1017746"/>
            <a:ext cx="5707737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Top-Rated Products</a:t>
            </a:r>
            <a:endParaRPr lang="en-US" sz="3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844" y="1968698"/>
            <a:ext cx="4103608" cy="547139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595699" y="2235279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663863" y="2269331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150531" y="229778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Gloves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50531" y="2727603"/>
            <a:ext cx="744652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 average rating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5595699" y="3281243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663863" y="3315295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150531" y="334375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Sandals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150531" y="3773567"/>
            <a:ext cx="744652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3.84 average rating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5595699" y="4327208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663863" y="4361259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150531" y="438971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Boots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150531" y="4819531"/>
            <a:ext cx="744652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3.82 average rating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5595699" y="5373172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663863" y="5407223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150531" y="5435679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Hat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150531" y="5865495"/>
            <a:ext cx="744652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3.80 average rating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5595699" y="6419136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663863" y="6453188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6150531" y="6481643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Skirt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6150531" y="6911459"/>
            <a:ext cx="744652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3.78 average rating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55050" y="332065"/>
            <a:ext cx="6287810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Subscription vs. Non-Subscription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3255050" y="821769"/>
            <a:ext cx="973114" cy="256513"/>
          </a:xfrm>
          <a:prstGeom prst="roundRect">
            <a:avLst>
              <a:gd name="adj" fmla="val 49906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866" y="885898"/>
            <a:ext cx="128257" cy="1282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00875" y="853834"/>
            <a:ext cx="652472" cy="192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333F7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Customers</a:t>
            </a:r>
            <a:endParaRPr lang="en-US" sz="700" dirty="0"/>
          </a:p>
        </p:txBody>
      </p:sp>
      <p:sp>
        <p:nvSpPr>
          <p:cNvPr id="6" name="Shape 3"/>
          <p:cNvSpPr/>
          <p:nvPr/>
        </p:nvSpPr>
        <p:spPr>
          <a:xfrm>
            <a:off x="4313668" y="821769"/>
            <a:ext cx="1101704" cy="256513"/>
          </a:xfrm>
          <a:prstGeom prst="roundRect">
            <a:avLst>
              <a:gd name="adj" fmla="val 49906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84" y="885898"/>
            <a:ext cx="128257" cy="1282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559493" y="853834"/>
            <a:ext cx="781063" cy="192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333F7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Revenue ($K)</a:t>
            </a:r>
            <a:endParaRPr lang="en-US" sz="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50" y="1185163"/>
            <a:ext cx="8122920" cy="41897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542234" y="6202561"/>
            <a:ext cx="144744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27%</a:t>
            </a:r>
            <a:endParaRPr lang="en-US" sz="2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405" y="5467112"/>
            <a:ext cx="1765221" cy="17652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432935" y="7322701"/>
            <a:ext cx="1666042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Subscription Rate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3255050" y="7543205"/>
            <a:ext cx="40219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1,053 of 3,900 customers</a:t>
            </a:r>
            <a:endParaRPr lang="en-US" sz="900" dirty="0"/>
          </a:p>
        </p:txBody>
      </p:sp>
      <p:sp>
        <p:nvSpPr>
          <p:cNvPr id="14" name="Text 8"/>
          <p:cNvSpPr/>
          <p:nvPr/>
        </p:nvSpPr>
        <p:spPr>
          <a:xfrm>
            <a:off x="8640485" y="6202561"/>
            <a:ext cx="144744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73%</a:t>
            </a:r>
            <a:endParaRPr lang="en-US" sz="2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655" y="5467112"/>
            <a:ext cx="1765221" cy="176522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588335" y="7322701"/>
            <a:ext cx="1551980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Non-Subscribers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7353300" y="7543205"/>
            <a:ext cx="40220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Untapped conversion opportunity</a:t>
            </a:r>
            <a:endParaRPr lang="en-US" sz="900" dirty="0"/>
          </a:p>
        </p:txBody>
      </p:sp>
      <p:sp>
        <p:nvSpPr>
          <p:cNvPr id="18" name="Text 11"/>
          <p:cNvSpPr/>
          <p:nvPr/>
        </p:nvSpPr>
        <p:spPr>
          <a:xfrm>
            <a:off x="3255050" y="7754660"/>
            <a:ext cx="812030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spend nearly identical: </a:t>
            </a:r>
            <a:pPr algn="l" indent="0" marL="0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$59.49</a:t>
            </a:r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vs </a:t>
            </a:r>
            <a:pPr algn="l" indent="0" marL="0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$59.87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546509"/>
            <a:ext cx="2260163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614493"/>
            <a:ext cx="19879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063478"/>
            <a:ext cx="9847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Interactive Visual Analytics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12419"/>
            <a:ext cx="914876" cy="9148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92154" y="4112419"/>
            <a:ext cx="29602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Clothing Dominates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992154" y="4957167"/>
            <a:ext cx="29602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$100K revenue, 1,800 sales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112419"/>
            <a:ext cx="914876" cy="9148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34257" y="4112419"/>
            <a:ext cx="29602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Accessories Strong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4257" y="4957167"/>
            <a:ext cx="29602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$70K revenue, 1,200 sales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112419"/>
            <a:ext cx="914876" cy="9148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876359" y="4112419"/>
            <a:ext cx="29602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Young Adults Lead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876359" y="4957167"/>
            <a:ext cx="29602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revenue by age group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926312"/>
            <a:ext cx="1463278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994297"/>
            <a:ext cx="119110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FINDINGS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4432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Critical Insights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492222"/>
            <a:ext cx="3090505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3492222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3749516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4594265"/>
            <a:ext cx="24844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leads at 50% discount rate, followed by Sneakers at 49.66%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4111109" y="3492222"/>
            <a:ext cx="3090624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080629" y="3492222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1" name="Text 9"/>
          <p:cNvSpPr/>
          <p:nvPr/>
        </p:nvSpPr>
        <p:spPr>
          <a:xfrm>
            <a:off x="4459843" y="3749516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4459843" y="4594265"/>
            <a:ext cx="24845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spend $2 more on average ($60.48 vs $58.46)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3492222"/>
            <a:ext cx="3090624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398067" y="3492222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5" name="Text 13"/>
          <p:cNvSpPr/>
          <p:nvPr/>
        </p:nvSpPr>
        <p:spPr>
          <a:xfrm>
            <a:off x="7777282" y="3749516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High-Value Discounters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777282" y="4594265"/>
            <a:ext cx="24845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customers used discounts but still spent above average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10745986" y="3492222"/>
            <a:ext cx="3090624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10715506" y="3492222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9" name="Text 17"/>
          <p:cNvSpPr/>
          <p:nvPr/>
        </p:nvSpPr>
        <p:spPr>
          <a:xfrm>
            <a:off x="11094720" y="3749516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Repeat Buyer Behavior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1094720" y="4594265"/>
            <a:ext cx="24845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 subscribers are repeat buyers; 2,518 non-subscribers also repeat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2026-02-21T13:48:11Z</dcterms:created>
  <dcterms:modified xsi:type="dcterms:W3CDTF">2026-02-21T13:48:11Z</dcterms:modified>
</cp:coreProperties>
</file>